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0" r:id="rId4"/>
    <p:sldId id="261" r:id="rId5"/>
    <p:sldId id="262" r:id="rId6"/>
    <p:sldId id="280" r:id="rId7"/>
    <p:sldId id="281" r:id="rId8"/>
    <p:sldId id="263" r:id="rId9"/>
    <p:sldId id="284" r:id="rId10"/>
    <p:sldId id="264" r:id="rId11"/>
    <p:sldId id="265" r:id="rId12"/>
    <p:sldId id="266" r:id="rId13"/>
    <p:sldId id="267" r:id="rId14"/>
    <p:sldId id="286" r:id="rId15"/>
    <p:sldId id="268" r:id="rId16"/>
    <p:sldId id="269" r:id="rId17"/>
    <p:sldId id="270" r:id="rId18"/>
    <p:sldId id="276" r:id="rId19"/>
    <p:sldId id="272" r:id="rId20"/>
  </p:sldIdLst>
  <p:sldSz cx="9144000" cy="6858000" type="screen4x3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 indent="2286000">
      <a:defRPr>
        <a:latin typeface="Arial"/>
        <a:ea typeface="Arial"/>
        <a:cs typeface="Arial"/>
        <a:sym typeface="Arial"/>
      </a:defRPr>
    </a:lvl6pPr>
    <a:lvl7pPr indent="2743200">
      <a:defRPr>
        <a:latin typeface="Arial"/>
        <a:ea typeface="Arial"/>
        <a:cs typeface="Arial"/>
        <a:sym typeface="Arial"/>
      </a:defRPr>
    </a:lvl7pPr>
    <a:lvl8pPr indent="3200400">
      <a:defRPr>
        <a:latin typeface="Arial"/>
        <a:ea typeface="Arial"/>
        <a:cs typeface="Arial"/>
        <a:sym typeface="Arial"/>
      </a:defRPr>
    </a:lvl8pPr>
    <a:lvl9pPr indent="3657600">
      <a:defRPr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 lvl="0"/>
            <a:endParaRPr lang="en-GB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1.7576300000000007E-2"/>
          <c:y val="7.7896600000000024E-2"/>
          <c:w val="0.9677420000000001"/>
          <c:h val="0.7836390000000000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</c:strRef>
          </c:tx>
          <c:spPr>
            <a:solidFill>
              <a:srgbClr val="9BBB59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c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286720"/>
        <c:axId val="90288512"/>
      </c:barChart>
      <c:catAx>
        <c:axId val="90286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1000" b="0" i="0" u="none" strike="noStrike">
                <a:solidFill>
                  <a:srgbClr val="000000"/>
                </a:solidFill>
                <a:effectLst/>
                <a:latin typeface="Arial"/>
              </a:defRPr>
            </a:pPr>
            <a:endParaRPr lang="el-GR"/>
          </a:p>
        </c:txPr>
        <c:crossAx val="90288512"/>
        <c:crosses val="autoZero"/>
        <c:auto val="1"/>
        <c:lblAlgn val="ctr"/>
        <c:lblOffset val="100"/>
        <c:noMultiLvlLbl val="1"/>
      </c:catAx>
      <c:valAx>
        <c:axId val="90288512"/>
        <c:scaling>
          <c:orientation val="minMax"/>
          <c:max val="100"/>
          <c:min val="0"/>
        </c:scaling>
        <c:delete val="0"/>
        <c:axPos val="t"/>
        <c:majorGridlines>
          <c:spPr>
            <a:ln w="12700" cap="flat">
              <a:solidFill>
                <a:srgbClr val="888888"/>
              </a:solidFill>
              <a:prstDash val="solid"/>
              <a:bevel/>
            </a:ln>
          </c:spPr>
        </c:majorGridlines>
        <c:numFmt formatCode="0" sourceLinked="0"/>
        <c:majorTickMark val="out"/>
        <c:minorTickMark val="none"/>
        <c:tickLblPos val="high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000" b="0" i="0" u="none" strike="noStrike">
                <a:solidFill>
                  <a:srgbClr val="000000"/>
                </a:solidFill>
                <a:effectLst/>
                <a:latin typeface="Arial"/>
              </a:defRPr>
            </a:pPr>
            <a:endParaRPr lang="el-GR"/>
          </a:p>
        </c:txPr>
        <c:crossAx val="90286720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 lvl="0"/>
            <a:endParaRPr lang="en-GB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1.7607400000000006E-2"/>
          <c:y val="7.7896600000000024E-2"/>
          <c:w val="0.96768500000000013"/>
          <c:h val="0.783639000000000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rgbClr val="C0504D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752320"/>
        <c:axId val="47753856"/>
      </c:barChart>
      <c:catAx>
        <c:axId val="477523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1000" b="0" i="0" u="none" strike="noStrike">
                <a:solidFill>
                  <a:srgbClr val="000000"/>
                </a:solidFill>
                <a:effectLst/>
                <a:latin typeface="Arial"/>
              </a:defRPr>
            </a:pPr>
            <a:endParaRPr lang="el-GR"/>
          </a:p>
        </c:txPr>
        <c:crossAx val="47753856"/>
        <c:crosses val="autoZero"/>
        <c:auto val="1"/>
        <c:lblAlgn val="ctr"/>
        <c:lblOffset val="100"/>
        <c:noMultiLvlLbl val="1"/>
      </c:catAx>
      <c:valAx>
        <c:axId val="47753856"/>
        <c:scaling>
          <c:orientation val="minMax"/>
          <c:max val="100"/>
          <c:min val="0"/>
        </c:scaling>
        <c:delete val="0"/>
        <c:axPos val="t"/>
        <c:majorGridlines>
          <c:spPr>
            <a:ln w="12700" cap="flat">
              <a:solidFill>
                <a:srgbClr val="888888"/>
              </a:solidFill>
              <a:prstDash val="solid"/>
              <a:bevel/>
            </a:ln>
          </c:spPr>
        </c:majorGridlines>
        <c:numFmt formatCode="0" sourceLinked="0"/>
        <c:majorTickMark val="out"/>
        <c:minorTickMark val="none"/>
        <c:tickLblPos val="high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000" b="0" i="0" u="none" strike="noStrike">
                <a:solidFill>
                  <a:srgbClr val="000000"/>
                </a:solidFill>
                <a:effectLst/>
                <a:latin typeface="Arial"/>
              </a:defRPr>
            </a:pPr>
            <a:endParaRPr lang="el-GR"/>
          </a:p>
        </c:txPr>
        <c:crossAx val="47752320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4314251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5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Two-tier</a:t>
            </a:r>
            <a:r>
              <a:rPr lang="en-GB" baseline="0" dirty="0" smtClean="0"/>
              <a:t> approach – the carrot and the stick.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426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32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1F497D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658336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1F497D"/>
                </a:solid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892969" y="2268141"/>
            <a:ext cx="7358064" cy="2321719"/>
          </a:xfrm>
          <a:prstGeom prst="rect">
            <a:avLst/>
          </a:prstGeom>
        </p:spPr>
        <p:txBody>
          <a:bodyPr/>
          <a:lstStyle>
            <a:lvl1pPr>
              <a:defRPr sz="5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1F497D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892969" y="0"/>
            <a:ext cx="7358064" cy="3473649"/>
          </a:xfrm>
          <a:prstGeom prst="rect">
            <a:avLst/>
          </a:prstGeom>
        </p:spPr>
        <p:txBody>
          <a:bodyPr anchor="b">
            <a:normAutofit/>
          </a:bodyPr>
          <a:lstStyle>
            <a:lvl1pPr defTabSz="410750">
              <a:defRPr sz="5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892969" y="3536155"/>
            <a:ext cx="7358064" cy="25092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10750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410750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410750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410750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410750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892969" y="3009305"/>
            <a:ext cx="7358064" cy="2714626"/>
          </a:xfrm>
          <a:prstGeom prst="rect">
            <a:avLst/>
          </a:prstGeom>
        </p:spPr>
        <p:txBody>
          <a:bodyPr anchor="b">
            <a:normAutofit/>
          </a:bodyPr>
          <a:lstStyle>
            <a:lvl1pPr defTabSz="410750">
              <a:defRPr sz="5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892969" y="5759648"/>
            <a:ext cx="7358064" cy="10983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10750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410750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410750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410750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410750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892969" y="2268141"/>
            <a:ext cx="7358064" cy="2321719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410750">
              <a:defRPr sz="5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56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669725" y="0"/>
            <a:ext cx="3750471" cy="3250406"/>
          </a:xfrm>
          <a:prstGeom prst="rect">
            <a:avLst/>
          </a:prstGeom>
        </p:spPr>
        <p:txBody>
          <a:bodyPr anchor="b">
            <a:normAutofit/>
          </a:bodyPr>
          <a:lstStyle>
            <a:lvl1pPr defTabSz="410750">
              <a:defRPr sz="4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669725" y="3348632"/>
            <a:ext cx="3750471" cy="3509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10750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410750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410750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410750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410750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669726" y="0"/>
            <a:ext cx="7804548" cy="2143125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410750">
              <a:defRPr sz="5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56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669726" y="312539"/>
            <a:ext cx="7804548" cy="1518047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410750">
              <a:defRPr sz="5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669726" y="1830586"/>
            <a:ext cx="7804548" cy="44201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12527" indent="-312527" defTabSz="410750">
              <a:spcBef>
                <a:spcPts val="2900"/>
              </a:spcBef>
              <a:buSzPct val="75000"/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625055" indent="-312527" defTabSz="410750">
              <a:spcBef>
                <a:spcPts val="2900"/>
              </a:spcBef>
              <a:buSzPct val="75000"/>
              <a:buChar char="•"/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937583" indent="-312528" defTabSz="410750">
              <a:spcBef>
                <a:spcPts val="2900"/>
              </a:spcBef>
              <a:buSzPct val="75000"/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250111" indent="-312528" defTabSz="410750">
              <a:spcBef>
                <a:spcPts val="2900"/>
              </a:spcBef>
              <a:buSzPct val="75000"/>
              <a:buChar char="•"/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562639" indent="-312528" defTabSz="410750">
              <a:spcBef>
                <a:spcPts val="2900"/>
              </a:spcBef>
              <a:buSzPct val="75000"/>
              <a:buChar char="•"/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669726" y="312539"/>
            <a:ext cx="7804548" cy="1518047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410750">
              <a:defRPr sz="5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669725" y="1830586"/>
            <a:ext cx="3750471" cy="44201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41093" indent="-241093" defTabSz="410750">
              <a:spcBef>
                <a:spcPts val="2200"/>
              </a:spcBef>
              <a:buSzPct val="75000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482186" indent="-241093" defTabSz="410750">
              <a:spcBef>
                <a:spcPts val="2200"/>
              </a:spcBef>
              <a:buSzPct val="75000"/>
              <a:buChar char="•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723279" indent="-241093" defTabSz="410750">
              <a:spcBef>
                <a:spcPts val="2200"/>
              </a:spcBef>
              <a:buSzPct val="75000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964372" indent="-241093" defTabSz="410750">
              <a:spcBef>
                <a:spcPts val="2200"/>
              </a:spcBef>
              <a:buSzPct val="75000"/>
              <a:buChar char="•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205464" indent="-241093" defTabSz="410750">
              <a:spcBef>
                <a:spcPts val="2200"/>
              </a:spcBef>
              <a:buSzPct val="75000"/>
              <a:buChar char="•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/>
            </a:pPr>
            <a:r>
              <a:rPr sz="2000"/>
              <a:t>Body Level One</a:t>
            </a:r>
          </a:p>
          <a:p>
            <a:pPr lvl="1">
              <a:defRPr sz="1800"/>
            </a:pPr>
            <a:r>
              <a:rPr sz="2000"/>
              <a:t>Body Level Two</a:t>
            </a:r>
          </a:p>
          <a:p>
            <a:pPr lvl="2">
              <a:defRPr sz="1800"/>
            </a:pPr>
            <a:r>
              <a:rPr sz="2000"/>
              <a:t>Body Level Three</a:t>
            </a:r>
          </a:p>
          <a:p>
            <a:pPr lvl="3">
              <a:defRPr sz="1800"/>
            </a:pPr>
            <a:r>
              <a:rPr sz="2000"/>
              <a:t>Body Level Four</a:t>
            </a:r>
          </a:p>
          <a:p>
            <a:pPr lvl="4">
              <a:defRPr sz="1800"/>
            </a:pPr>
            <a:r>
              <a:rPr sz="20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669726" y="892968"/>
            <a:ext cx="7804548" cy="50720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12527" indent="-312527" defTabSz="410750">
              <a:spcBef>
                <a:spcPts val="2900"/>
              </a:spcBef>
              <a:buSzPct val="75000"/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625055" indent="-312527" defTabSz="410750">
              <a:spcBef>
                <a:spcPts val="2900"/>
              </a:spcBef>
              <a:buSzPct val="75000"/>
              <a:buChar char="•"/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937583" indent="-312528" defTabSz="410750">
              <a:spcBef>
                <a:spcPts val="2900"/>
              </a:spcBef>
              <a:buSzPct val="75000"/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250111" indent="-312528" defTabSz="410750">
              <a:spcBef>
                <a:spcPts val="2900"/>
              </a:spcBef>
              <a:buSzPct val="75000"/>
              <a:buChar char="•"/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562639" indent="-312528" defTabSz="410750">
              <a:spcBef>
                <a:spcPts val="2900"/>
              </a:spcBef>
              <a:buSzPct val="75000"/>
              <a:buChar char="•"/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2451100"/>
          </a:xfrm>
          <a:prstGeom prst="rect">
            <a:avLst/>
          </a:prstGeom>
        </p:spPr>
        <p:txBody>
          <a:bodyPr/>
          <a:lstStyle>
            <a:lvl1pPr algn="l">
              <a:defRPr sz="4000" cap="all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000" cap="all">
                <a:solidFill>
                  <a:srgbClr val="1F497D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722312" y="1192213"/>
            <a:ext cx="7772401" cy="32146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pPr lvl="0">
              <a:defRPr sz="1800"/>
            </a:pPr>
            <a:r>
              <a:rPr sz="2000"/>
              <a:t>Body Level One</a:t>
            </a:r>
          </a:p>
          <a:p>
            <a:pPr lvl="1">
              <a:defRPr sz="1800"/>
            </a:pPr>
            <a:r>
              <a:rPr sz="2000"/>
              <a:t>Body Level Two</a:t>
            </a:r>
          </a:p>
          <a:p>
            <a:pPr lvl="2">
              <a:defRPr sz="1800"/>
            </a:pPr>
            <a:r>
              <a:rPr sz="2000"/>
              <a:t>Body Level Three</a:t>
            </a:r>
          </a:p>
          <a:p>
            <a:pPr lvl="3">
              <a:defRPr sz="1800"/>
            </a:pPr>
            <a:r>
              <a:rPr sz="2000"/>
              <a:t>Body Level Four</a:t>
            </a:r>
          </a:p>
          <a:p>
            <a:pPr lvl="4">
              <a:defRPr sz="1800"/>
            </a:pPr>
            <a:r>
              <a:rPr sz="20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1F497D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4038600" cy="525780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0498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1F497D"/>
                </a:solid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457200" y="1479617"/>
            <a:ext cx="4040188" cy="69525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1F497D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1F497D"/>
                </a:solidFill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1792288" y="3086100"/>
            <a:ext cx="5486401" cy="2281238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1F497D"/>
                </a:solidFill>
              </a:rP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14906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1F497D"/>
                </a:solidFill>
              </a:rP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1F497D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5257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</p:sldLayoutIdLst>
  <p:transition spd="med"/>
  <p:txStyles>
    <p:titleStyle>
      <a:lvl1pPr algn="ctr">
        <a:defRPr sz="4400">
          <a:solidFill>
            <a:srgbClr val="1F497D"/>
          </a:solidFill>
          <a:latin typeface="Arial"/>
          <a:ea typeface="Arial"/>
          <a:cs typeface="Arial"/>
          <a:sym typeface="Arial"/>
        </a:defRPr>
      </a:lvl1pPr>
      <a:lvl2pPr algn="ctr">
        <a:defRPr sz="4400">
          <a:solidFill>
            <a:srgbClr val="1F497D"/>
          </a:solidFill>
          <a:latin typeface="Arial"/>
          <a:ea typeface="Arial"/>
          <a:cs typeface="Arial"/>
          <a:sym typeface="Arial"/>
        </a:defRPr>
      </a:lvl2pPr>
      <a:lvl3pPr algn="ctr">
        <a:defRPr sz="4400">
          <a:solidFill>
            <a:srgbClr val="1F497D"/>
          </a:solidFill>
          <a:latin typeface="Arial"/>
          <a:ea typeface="Arial"/>
          <a:cs typeface="Arial"/>
          <a:sym typeface="Arial"/>
        </a:defRPr>
      </a:lvl3pPr>
      <a:lvl4pPr algn="ctr">
        <a:defRPr sz="4400">
          <a:solidFill>
            <a:srgbClr val="1F497D"/>
          </a:solidFill>
          <a:latin typeface="Arial"/>
          <a:ea typeface="Arial"/>
          <a:cs typeface="Arial"/>
          <a:sym typeface="Arial"/>
        </a:defRPr>
      </a:lvl4pPr>
      <a:lvl5pPr algn="ctr">
        <a:defRPr sz="4400">
          <a:solidFill>
            <a:srgbClr val="1F497D"/>
          </a:solidFill>
          <a:latin typeface="Arial"/>
          <a:ea typeface="Arial"/>
          <a:cs typeface="Arial"/>
          <a:sym typeface="Arial"/>
        </a:defRPr>
      </a:lvl5pPr>
      <a:lvl6pPr indent="457200" algn="ctr">
        <a:defRPr sz="4400">
          <a:solidFill>
            <a:srgbClr val="1F497D"/>
          </a:solidFill>
          <a:latin typeface="Arial"/>
          <a:ea typeface="Arial"/>
          <a:cs typeface="Arial"/>
          <a:sym typeface="Arial"/>
        </a:defRPr>
      </a:lvl6pPr>
      <a:lvl7pPr indent="914400" algn="ctr">
        <a:defRPr sz="4400">
          <a:solidFill>
            <a:srgbClr val="1F497D"/>
          </a:solidFill>
          <a:latin typeface="Arial"/>
          <a:ea typeface="Arial"/>
          <a:cs typeface="Arial"/>
          <a:sym typeface="Arial"/>
        </a:defRPr>
      </a:lvl7pPr>
      <a:lvl8pPr indent="1371600" algn="ctr">
        <a:defRPr sz="4400">
          <a:solidFill>
            <a:srgbClr val="1F497D"/>
          </a:solidFill>
          <a:latin typeface="Arial"/>
          <a:ea typeface="Arial"/>
          <a:cs typeface="Arial"/>
          <a:sym typeface="Arial"/>
        </a:defRPr>
      </a:lvl8pPr>
      <a:lvl9pPr indent="1828800" algn="ctr">
        <a:defRPr sz="4400">
          <a:solidFill>
            <a:srgbClr val="1F497D"/>
          </a:solidFill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194560" indent="-36576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51760" indent="-36576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6pPr>
      <a:lvl7pPr marL="3108960" indent="-36576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7pPr>
      <a:lvl8pPr marL="3566159" indent="-365759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8pPr>
      <a:lvl9pPr marL="4023359" indent="-365759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.hill@hefce.ac.uk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mailto:openaccess@hefce.ac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2.jpg" descr="Title page.jpg"/>
          <p:cNvPicPr/>
          <p:nvPr/>
        </p:nvPicPr>
        <p:blipFill>
          <a:blip r:embed="rId2" cstate="print">
            <a:extLst/>
          </a:blip>
          <a:srcRect r="278"/>
          <a:stretch>
            <a:fillRect/>
          </a:stretch>
        </p:blipFill>
        <p:spPr>
          <a:xfrm>
            <a:off x="25420" y="80962"/>
            <a:ext cx="9118580" cy="2176463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611187" y="2708919"/>
            <a:ext cx="7921626" cy="122676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86968">
              <a:defRPr sz="4268">
                <a:solidFill>
                  <a:srgbClr val="1464BE"/>
                </a:solidFill>
                <a:latin typeface="Georgia Bold"/>
                <a:ea typeface="Georgia Bold"/>
                <a:cs typeface="Georgia Bold"/>
                <a:sym typeface="Georgia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4268" dirty="0" smtClean="0">
                <a:solidFill>
                  <a:srgbClr val="1464BE"/>
                </a:solidFill>
              </a:rPr>
              <a:t>Open access and the next REF</a:t>
            </a:r>
            <a:endParaRPr sz="4268" dirty="0">
              <a:solidFill>
                <a:srgbClr val="1464BE"/>
              </a:solidFill>
            </a:endParaRPr>
          </a:p>
        </p:txBody>
      </p:sp>
      <p:sp>
        <p:nvSpPr>
          <p:cNvPr id="66" name="Shape 66"/>
          <p:cNvSpPr/>
          <p:nvPr/>
        </p:nvSpPr>
        <p:spPr>
          <a:xfrm>
            <a:off x="611187" y="4985668"/>
            <a:ext cx="7921626" cy="696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lnSpc>
                <a:spcPts val="2800"/>
              </a:lnSpc>
            </a:pPr>
            <a:r>
              <a:rPr lang="en-GB" sz="2000" b="1" dirty="0" smtClean="0">
                <a:latin typeface="Calibri"/>
                <a:ea typeface="Calibri"/>
                <a:cs typeface="Calibri"/>
                <a:sym typeface="Calibri"/>
              </a:rPr>
              <a:t>Royal Holloway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ts val="2800"/>
              </a:lnSpc>
            </a:pPr>
            <a:r>
              <a:rPr lang="en-GB" sz="2000" b="1" dirty="0" smtClean="0">
                <a:latin typeface="Calibri"/>
                <a:ea typeface="Calibri"/>
                <a:cs typeface="Calibri"/>
                <a:sym typeface="Calibri"/>
              </a:rPr>
              <a:t>22 October</a:t>
            </a:r>
            <a:r>
              <a:rPr sz="20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000" b="1" dirty="0">
                <a:latin typeface="Calibri"/>
                <a:ea typeface="Calibri"/>
                <a:cs typeface="Calibri"/>
                <a:sym typeface="Calibri"/>
              </a:rPr>
              <a:t>2014</a:t>
            </a:r>
          </a:p>
        </p:txBody>
      </p:sp>
      <p:sp>
        <p:nvSpPr>
          <p:cNvPr id="67" name="Shape 67"/>
          <p:cNvSpPr/>
          <p:nvPr/>
        </p:nvSpPr>
        <p:spPr>
          <a:xfrm>
            <a:off x="611187" y="4387179"/>
            <a:ext cx="7921626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800"/>
              </a:lnSpc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lang="en-GB" sz="2400" dirty="0" smtClean="0"/>
              <a:t>Steven Hill</a:t>
            </a:r>
            <a:endParaRPr sz="24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993033" y="6466838"/>
            <a:ext cx="3187479" cy="41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582613" rtl="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1pPr>
            <a:lvl2pPr indent="341313" algn="l" defTabSz="582613" rtl="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2pPr>
            <a:lvl3pPr indent="684213" algn="l" defTabSz="582613" rtl="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3pPr>
            <a:lvl4pPr indent="1027113" algn="l" defTabSz="582613" rtl="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4pPr>
            <a:lvl5pPr indent="1370013" algn="l" defTabSz="582613" rtl="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5pPr>
            <a:lvl6pPr marL="457200" indent="1370013" algn="l" defTabSz="582613" rtl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6pPr>
            <a:lvl7pPr marL="914400" indent="1370013" algn="l" defTabSz="582613" rtl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7pPr>
            <a:lvl8pPr marL="1371600" indent="1370013" algn="l" defTabSz="582613" rtl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8pPr>
            <a:lvl9pPr marL="1828800" indent="1370013" algn="l" defTabSz="582613" rtl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 pitchFamily="34" charset="0"/>
              </a:rPr>
              <a:t>@</a:t>
            </a:r>
            <a:r>
              <a:rPr lang="en-US" altLang="en-US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 pitchFamily="34" charset="0"/>
              </a:rPr>
              <a:t>stevenhill</a:t>
            </a:r>
            <a:r>
              <a:rPr lang="en-US" alt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 pitchFamily="34" charset="0"/>
              </a:rPr>
              <a:t> #OAREF</a:t>
            </a:r>
            <a:endParaRPr lang="en-US" altLang="en-US" sz="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4" descr="asset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314946"/>
            <a:ext cx="556937" cy="55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899591" y="476671"/>
            <a:ext cx="7358065" cy="188094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8044">
              <a:lnSpc>
                <a:spcPts val="5000"/>
              </a:lnSpc>
              <a:defRPr sz="3948">
                <a:solidFill>
                  <a:srgbClr val="1464BE"/>
                </a:solidFill>
                <a:latin typeface="Georgia Bold"/>
                <a:ea typeface="Georgia Bold"/>
                <a:cs typeface="Georgia Bold"/>
                <a:sym typeface="Georgia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948">
                <a:solidFill>
                  <a:srgbClr val="1464BE"/>
                </a:solidFill>
              </a:rPr>
              <a:t>Will publishers allow authors to deposit their papers in repositories?</a:t>
            </a:r>
          </a:p>
        </p:txBody>
      </p:sp>
      <p:sp>
        <p:nvSpPr>
          <p:cNvPr id="119" name="Shape 119"/>
          <p:cNvSpPr/>
          <p:nvPr/>
        </p:nvSpPr>
        <p:spPr>
          <a:xfrm>
            <a:off x="646422" y="3717032"/>
            <a:ext cx="7921626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indent="0" algn="ctr" defTabSz="912812">
              <a:spcBef>
                <a:spcPts val="2400"/>
              </a:spcBef>
            </a:pPr>
            <a:r>
              <a:rPr sz="6000">
                <a:latin typeface="Calibri"/>
                <a:ea typeface="Calibri"/>
                <a:cs typeface="Calibri"/>
                <a:sym typeface="Calibri"/>
              </a:rPr>
              <a:t>Yes!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538012" y="476671"/>
            <a:ext cx="8138446" cy="188094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8044">
              <a:lnSpc>
                <a:spcPts val="5000"/>
              </a:lnSpc>
              <a:defRPr sz="3948">
                <a:solidFill>
                  <a:srgbClr val="1464BE"/>
                </a:solidFill>
                <a:latin typeface="Georgia Bold"/>
                <a:ea typeface="Georgia Bold"/>
                <a:cs typeface="Georgia Bold"/>
                <a:sym typeface="Georgia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948">
                <a:solidFill>
                  <a:srgbClr val="1464BE"/>
                </a:solidFill>
              </a:rPr>
              <a:t>How many journal articles are published in venues with permissible embargoes?</a:t>
            </a:r>
          </a:p>
        </p:txBody>
      </p:sp>
      <p:sp>
        <p:nvSpPr>
          <p:cNvPr id="122" name="Shape 122"/>
          <p:cNvSpPr/>
          <p:nvPr/>
        </p:nvSpPr>
        <p:spPr>
          <a:xfrm>
            <a:off x="646422" y="2996951"/>
            <a:ext cx="7921626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indent="0" algn="ctr" defTabSz="912812">
              <a:spcBef>
                <a:spcPts val="2400"/>
              </a:spcBef>
            </a:pPr>
            <a:r>
              <a:rPr sz="6000">
                <a:latin typeface="Calibri"/>
                <a:ea typeface="Calibri"/>
                <a:cs typeface="Calibri"/>
                <a:sym typeface="Calibri"/>
              </a:rPr>
              <a:t>96%</a:t>
            </a:r>
          </a:p>
        </p:txBody>
      </p:sp>
      <p:graphicFrame>
        <p:nvGraphicFramePr>
          <p:cNvPr id="123" name="Chart 123"/>
          <p:cNvGraphicFramePr/>
          <p:nvPr/>
        </p:nvGraphicFramePr>
        <p:xfrm>
          <a:off x="884467" y="4604910"/>
          <a:ext cx="7649021" cy="1740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899591" y="476671"/>
            <a:ext cx="7358065" cy="1880942"/>
          </a:xfrm>
          <a:prstGeom prst="rect">
            <a:avLst/>
          </a:prstGeom>
        </p:spPr>
        <p:txBody>
          <a:bodyPr>
            <a:normAutofit/>
          </a:bodyPr>
          <a:lstStyle>
            <a:lvl1pPr defTabSz="912812">
              <a:lnSpc>
                <a:spcPts val="5400"/>
              </a:lnSpc>
              <a:defRPr sz="4200">
                <a:solidFill>
                  <a:srgbClr val="1464BE"/>
                </a:solidFill>
                <a:latin typeface="Georgia Bold"/>
                <a:ea typeface="Georgia Bold"/>
                <a:cs typeface="Georgia Bold"/>
                <a:sym typeface="Georgia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1464BE"/>
                </a:solidFill>
              </a:rPr>
              <a:t>How many papers are being deposited today?</a:t>
            </a:r>
          </a:p>
        </p:txBody>
      </p:sp>
      <p:sp>
        <p:nvSpPr>
          <p:cNvPr id="126" name="Shape 126"/>
          <p:cNvSpPr/>
          <p:nvPr/>
        </p:nvSpPr>
        <p:spPr>
          <a:xfrm>
            <a:off x="626083" y="2924943"/>
            <a:ext cx="7921626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indent="0" algn="ctr" defTabSz="912812">
              <a:spcBef>
                <a:spcPts val="2400"/>
              </a:spcBef>
            </a:pPr>
            <a:r>
              <a:rPr sz="6000">
                <a:latin typeface="Calibri"/>
                <a:ea typeface="Calibri"/>
                <a:cs typeface="Calibri"/>
                <a:sym typeface="Calibri"/>
              </a:rPr>
              <a:t>12%</a:t>
            </a:r>
          </a:p>
        </p:txBody>
      </p:sp>
      <p:graphicFrame>
        <p:nvGraphicFramePr>
          <p:cNvPr id="127" name="Chart 127"/>
          <p:cNvGraphicFramePr/>
          <p:nvPr/>
        </p:nvGraphicFramePr>
        <p:xfrm>
          <a:off x="898465" y="4604910"/>
          <a:ext cx="7635491" cy="1740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611187" y="1773410"/>
            <a:ext cx="7921626" cy="601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719999" lvl="1" indent="-719999" defTabSz="912812">
              <a:spcBef>
                <a:spcPts val="2400"/>
              </a:spcBef>
              <a:buClr>
                <a:srgbClr val="1464BE"/>
              </a:buClr>
              <a:buSzPct val="100000"/>
              <a:buFont typeface="Arial"/>
              <a:buChar char="•"/>
            </a:pPr>
            <a:r>
              <a:rPr sz="3600">
                <a:latin typeface="Calibri"/>
                <a:ea typeface="Calibri"/>
                <a:cs typeface="Calibri"/>
                <a:sym typeface="Calibri"/>
              </a:rPr>
              <a:t>Environment component of the REF can drive innovation and deeper, lasting change</a:t>
            </a:r>
          </a:p>
          <a:p>
            <a:pPr marL="719999" lvl="1" indent="-719999" defTabSz="912812">
              <a:spcBef>
                <a:spcPts val="2400"/>
              </a:spcBef>
              <a:buClr>
                <a:srgbClr val="1464BE"/>
              </a:buClr>
              <a:buSzPct val="100000"/>
              <a:buFont typeface="Arial"/>
              <a:buChar char="•"/>
            </a:pPr>
            <a:r>
              <a:rPr sz="3600">
                <a:latin typeface="Calibri"/>
                <a:ea typeface="Calibri"/>
                <a:cs typeface="Calibri"/>
                <a:sym typeface="Calibri"/>
              </a:rPr>
              <a:t>Benefits of OA should be extended beyond journals and conferences</a:t>
            </a:r>
          </a:p>
          <a:p>
            <a:pPr marL="719999" lvl="1" indent="-719999" defTabSz="912812">
              <a:spcBef>
                <a:spcPts val="2400"/>
              </a:spcBef>
              <a:buClr>
                <a:srgbClr val="1464BE"/>
              </a:buClr>
              <a:buSzPct val="100000"/>
              <a:buFont typeface="Arial"/>
              <a:buChar char="•"/>
            </a:pPr>
            <a:r>
              <a:rPr sz="3600">
                <a:latin typeface="Calibri"/>
                <a:ea typeface="Calibri"/>
                <a:cs typeface="Calibri"/>
                <a:sym typeface="Calibri"/>
              </a:rPr>
              <a:t>“© All Rights Reserved” is no basis for libre open access</a:t>
            </a:r>
          </a:p>
          <a:p>
            <a:pPr marL="359999" lvl="1" indent="-359999" defTabSz="912812">
              <a:spcBef>
                <a:spcPts val="2400"/>
              </a:spcBef>
            </a:pP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467519" y="563710"/>
            <a:ext cx="820896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912812">
              <a:defRPr sz="4000">
                <a:solidFill>
                  <a:srgbClr val="1464BE"/>
                </a:solidFill>
                <a:latin typeface="Georgia Bold"/>
                <a:ea typeface="Georgia Bold"/>
                <a:cs typeface="Georgia Bold"/>
                <a:sym typeface="Georgia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1464BE"/>
                </a:solidFill>
              </a:rPr>
              <a:t>Extra credit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http://openclipart.org/image/300px/svg_to_png/6216/TrnsltLife_Carro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02" y="1858492"/>
            <a:ext cx="1129605" cy="123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9" name="Rectangle 2"/>
          <p:cNvSpPr>
            <a:spLocks/>
          </p:cNvSpPr>
          <p:nvPr/>
        </p:nvSpPr>
        <p:spPr bwMode="auto">
          <a:xfrm>
            <a:off x="2064990" y="2208982"/>
            <a:ext cx="5816494" cy="58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2146" tIns="32146" rIns="32146" bIns="32146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/>
            <a:r>
              <a:rPr lang="en-US" altLang="en-US" sz="3400" dirty="0">
                <a:latin typeface="Calibri" pitchFamily="34" charset="0"/>
                <a:cs typeface="Calibri" pitchFamily="34" charset="0"/>
                <a:sym typeface="Calibri" pitchFamily="34" charset="0"/>
              </a:rPr>
              <a:t>Reuse and text-mining (</a:t>
            </a:r>
            <a:r>
              <a:rPr lang="en-US" altLang="en-US" sz="3400" i="1" dirty="0" smtClean="0">
                <a:latin typeface="Calibri" pitchFamily="34" charset="0"/>
                <a:cs typeface="Calibri" pitchFamily="34" charset="0"/>
                <a:sym typeface="Calibri" pitchFamily="34" charset="0"/>
              </a:rPr>
              <a:t>libre</a:t>
            </a:r>
            <a:r>
              <a:rPr lang="en-US" altLang="en-US" sz="3400" dirty="0" smtClean="0">
                <a:latin typeface="Calibri" pitchFamily="34" charset="0"/>
                <a:cs typeface="Calibri" pitchFamily="34" charset="0"/>
                <a:sym typeface="Calibri" pitchFamily="34" charset="0"/>
              </a:rPr>
              <a:t> OA)</a:t>
            </a:r>
            <a:endParaRPr lang="en-US" altLang="en-US" sz="1300" dirty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19460" name="Picture 3" descr="http://openclipart.org/image/300px/svg_to_png/6216/TrnsltLife_Carro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56" y="3309566"/>
            <a:ext cx="1129605" cy="123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1" name="Rectangle 4"/>
          <p:cNvSpPr>
            <a:spLocks/>
          </p:cNvSpPr>
          <p:nvPr/>
        </p:nvSpPr>
        <p:spPr bwMode="auto">
          <a:xfrm>
            <a:off x="2060526" y="3633267"/>
            <a:ext cx="5930308" cy="58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2146" tIns="32146" rIns="32146" bIns="32146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/>
            <a:r>
              <a:rPr lang="en-US" altLang="en-US" sz="3400" dirty="0">
                <a:latin typeface="Calibri" pitchFamily="34" charset="0"/>
                <a:cs typeface="Calibri" pitchFamily="34" charset="0"/>
                <a:sym typeface="Calibri" pitchFamily="34" charset="0"/>
              </a:rPr>
              <a:t>Outputs not in scope (</a:t>
            </a:r>
            <a:r>
              <a:rPr lang="en-US" altLang="en-US" sz="3400" dirty="0" smtClean="0">
                <a:latin typeface="Calibri" pitchFamily="34" charset="0"/>
                <a:cs typeface="Calibri" pitchFamily="34" charset="0"/>
                <a:sym typeface="Calibri" pitchFamily="34" charset="0"/>
              </a:rPr>
              <a:t>books etc</a:t>
            </a:r>
            <a:r>
              <a:rPr lang="en-US" altLang="en-US" sz="3400" dirty="0">
                <a:latin typeface="Calibri" pitchFamily="34" charset="0"/>
                <a:cs typeface="Calibri" pitchFamily="34" charset="0"/>
                <a:sym typeface="Calibri" pitchFamily="34" charset="0"/>
              </a:rPr>
              <a:t>.</a:t>
            </a:r>
            <a:r>
              <a:rPr lang="en-US" altLang="en-US" sz="3400" dirty="0" smtClean="0">
                <a:latin typeface="Calibri" pitchFamily="34" charset="0"/>
                <a:cs typeface="Calibri" pitchFamily="34" charset="0"/>
                <a:sym typeface="Calibri" pitchFamily="34" charset="0"/>
              </a:rPr>
              <a:t>)</a:t>
            </a:r>
            <a:endParaRPr lang="en-US" altLang="en-US" sz="1300" dirty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9390" y="5889129"/>
            <a:ext cx="8370466" cy="827113"/>
            <a:chOff x="0" y="0"/>
            <a:chExt cx="11904664" cy="1176338"/>
          </a:xfrm>
        </p:grpSpPr>
        <p:pic>
          <p:nvPicPr>
            <p:cNvPr id="8" name="Picture 4" descr="pasted-image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7326" y="0"/>
              <a:ext cx="2966928" cy="1176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" name="Picture 5" descr="pasted-image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85"/>
            <a:stretch>
              <a:fillRect/>
            </a:stretch>
          </p:blipFill>
          <p:spPr bwMode="auto">
            <a:xfrm>
              <a:off x="3274080" y="213733"/>
              <a:ext cx="2276428" cy="946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" name="Picture 6" descr="pasted-image-1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0996" y="131090"/>
              <a:ext cx="2373668" cy="914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" name="Picture 7" descr="pasted-image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2872"/>
              <a:ext cx="2908507" cy="96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3" name="Shape 130"/>
          <p:cNvSpPr/>
          <p:nvPr/>
        </p:nvSpPr>
        <p:spPr>
          <a:xfrm>
            <a:off x="467519" y="563710"/>
            <a:ext cx="820896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912812">
              <a:defRPr sz="4000">
                <a:solidFill>
                  <a:srgbClr val="1464BE"/>
                </a:solidFill>
                <a:latin typeface="Georgia Bold"/>
                <a:ea typeface="Georgia Bold"/>
                <a:cs typeface="Georgia Bold"/>
                <a:sym typeface="Georgia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1464BE"/>
                </a:solidFill>
              </a:rPr>
              <a:t>Extra credit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611187" y="1773410"/>
            <a:ext cx="7921626" cy="388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719999" lvl="1" indent="-719999" defTabSz="912812">
              <a:spcBef>
                <a:spcPts val="2400"/>
              </a:spcBef>
              <a:buClr>
                <a:srgbClr val="1464BE"/>
              </a:buClr>
              <a:buSzPct val="100000"/>
              <a:buFont typeface="Arial"/>
              <a:buChar char="•"/>
            </a:pPr>
            <a:r>
              <a:rPr sz="3600">
                <a:latin typeface="Calibri"/>
                <a:ea typeface="Calibri"/>
                <a:cs typeface="Calibri"/>
                <a:sym typeface="Calibri"/>
              </a:rPr>
              <a:t>Complex mixture of policies</a:t>
            </a:r>
          </a:p>
          <a:p>
            <a:pPr marL="719999" lvl="1" indent="-719999" defTabSz="912812">
              <a:spcBef>
                <a:spcPts val="2400"/>
              </a:spcBef>
              <a:buClr>
                <a:srgbClr val="1464BE"/>
              </a:buClr>
              <a:buSzPct val="100000"/>
              <a:buFont typeface="Arial"/>
              <a:buChar char="•"/>
            </a:pPr>
            <a:r>
              <a:rPr sz="3600">
                <a:latin typeface="Calibri"/>
                <a:ea typeface="Calibri"/>
                <a:cs typeface="Calibri"/>
                <a:sym typeface="Calibri"/>
              </a:rPr>
              <a:t>Compliance and culture change</a:t>
            </a:r>
          </a:p>
          <a:p>
            <a:pPr marL="719999" lvl="1" indent="-719999" defTabSz="912812">
              <a:spcBef>
                <a:spcPts val="2400"/>
              </a:spcBef>
              <a:buClr>
                <a:srgbClr val="1464BE"/>
              </a:buClr>
              <a:buSzPct val="100000"/>
              <a:buFont typeface="Arial"/>
              <a:buChar char="•"/>
            </a:pPr>
            <a:r>
              <a:rPr sz="3600">
                <a:latin typeface="Calibri"/>
                <a:ea typeface="Calibri"/>
                <a:cs typeface="Calibri"/>
                <a:sym typeface="Calibri"/>
              </a:rPr>
              <a:t>Technical challenges</a:t>
            </a:r>
          </a:p>
          <a:p>
            <a:pPr marL="719999" lvl="1" indent="-719999" defTabSz="912812">
              <a:spcBef>
                <a:spcPts val="2400"/>
              </a:spcBef>
              <a:buClr>
                <a:srgbClr val="1464BE"/>
              </a:buClr>
              <a:buSzPct val="100000"/>
              <a:buFont typeface="Arial"/>
              <a:buChar char="•"/>
            </a:pPr>
            <a:r>
              <a:rPr sz="3600">
                <a:latin typeface="Calibri"/>
                <a:ea typeface="Calibri"/>
                <a:cs typeface="Calibri"/>
                <a:sym typeface="Calibri"/>
              </a:rPr>
              <a:t>Cost issues for gold OA</a:t>
            </a:r>
          </a:p>
          <a:p>
            <a:pPr marL="719999" lvl="1" indent="-719999" defTabSz="912812">
              <a:spcBef>
                <a:spcPts val="2400"/>
              </a:spcBef>
              <a:buClr>
                <a:srgbClr val="1464BE"/>
              </a:buClr>
              <a:buSzPct val="100000"/>
              <a:buFont typeface="Arial"/>
              <a:buChar char="•"/>
            </a:pPr>
            <a:r>
              <a:rPr sz="3600">
                <a:latin typeface="Calibri"/>
                <a:ea typeface="Calibri"/>
                <a:cs typeface="Calibri"/>
                <a:sym typeface="Calibri"/>
              </a:rPr>
              <a:t>Long-term trajectory for UK OA</a:t>
            </a:r>
          </a:p>
        </p:txBody>
      </p:sp>
      <p:sp>
        <p:nvSpPr>
          <p:cNvPr id="133" name="Shape 133"/>
          <p:cNvSpPr/>
          <p:nvPr/>
        </p:nvSpPr>
        <p:spPr>
          <a:xfrm>
            <a:off x="467519" y="563710"/>
            <a:ext cx="820896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912812">
              <a:defRPr sz="4000">
                <a:solidFill>
                  <a:srgbClr val="1464BE"/>
                </a:solidFill>
                <a:latin typeface="Georgia Bold"/>
                <a:ea typeface="Georgia Bold"/>
                <a:cs typeface="Georgia Bold"/>
                <a:sym typeface="Georgia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464BE"/>
                </a:solidFill>
              </a:rPr>
              <a:t>Challenges for institutions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611187" y="1773410"/>
            <a:ext cx="7921626" cy="411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719999" lvl="1" indent="-719999" defTabSz="912812">
              <a:spcBef>
                <a:spcPts val="2400"/>
              </a:spcBef>
              <a:buClr>
                <a:srgbClr val="1464BE"/>
              </a:buClr>
              <a:buSzPct val="100000"/>
              <a:buFont typeface="Arial"/>
              <a:buChar char="•"/>
            </a:pPr>
            <a:r>
              <a:rPr sz="3600">
                <a:latin typeface="Calibri"/>
                <a:ea typeface="Calibri"/>
                <a:cs typeface="Calibri"/>
                <a:sym typeface="Calibri"/>
              </a:rPr>
              <a:t>Implementation and monitoring</a:t>
            </a:r>
          </a:p>
          <a:p>
            <a:pPr marL="719999" lvl="1" indent="-719999" defTabSz="912812">
              <a:spcBef>
                <a:spcPts val="2400"/>
              </a:spcBef>
              <a:buClr>
                <a:srgbClr val="1464BE"/>
              </a:buClr>
              <a:buSzPct val="100000"/>
              <a:buFont typeface="Arial"/>
              <a:buChar char="•"/>
            </a:pPr>
            <a:r>
              <a:rPr sz="3600">
                <a:latin typeface="Calibri"/>
                <a:ea typeface="Calibri"/>
                <a:cs typeface="Calibri"/>
                <a:sym typeface="Calibri"/>
              </a:rPr>
              <a:t>Stability vs. harmony</a:t>
            </a:r>
          </a:p>
          <a:p>
            <a:pPr marL="719999" lvl="1" indent="-719999" defTabSz="912812">
              <a:spcBef>
                <a:spcPts val="2400"/>
              </a:spcBef>
              <a:buClr>
                <a:srgbClr val="1464BE"/>
              </a:buClr>
              <a:buSzPct val="100000"/>
              <a:buFont typeface="Arial"/>
              <a:buChar char="•"/>
            </a:pPr>
            <a:r>
              <a:rPr sz="3600">
                <a:latin typeface="Calibri"/>
                <a:ea typeface="Calibri"/>
                <a:cs typeface="Calibri"/>
                <a:sym typeface="Calibri"/>
              </a:rPr>
              <a:t>Acceptability of embargoed, double-dipped, and gratis OA </a:t>
            </a:r>
          </a:p>
          <a:p>
            <a:pPr marL="719999" lvl="1" indent="-719999" defTabSz="912812">
              <a:spcBef>
                <a:spcPts val="2400"/>
              </a:spcBef>
              <a:buClr>
                <a:srgbClr val="1464BE"/>
              </a:buClr>
              <a:buSzPct val="100000"/>
              <a:buFont typeface="Arial"/>
              <a:buChar char="•"/>
            </a:pPr>
            <a:r>
              <a:rPr sz="3600">
                <a:latin typeface="Calibri"/>
                <a:ea typeface="Calibri"/>
                <a:cs typeface="Calibri"/>
                <a:sym typeface="Calibri"/>
              </a:rPr>
              <a:t>Long-term trajectory for UK OA: seizing the golden opportunity?</a:t>
            </a:r>
          </a:p>
        </p:txBody>
      </p:sp>
      <p:sp>
        <p:nvSpPr>
          <p:cNvPr id="136" name="Shape 136"/>
          <p:cNvSpPr/>
          <p:nvPr/>
        </p:nvSpPr>
        <p:spPr>
          <a:xfrm>
            <a:off x="467519" y="563710"/>
            <a:ext cx="820896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912812">
              <a:defRPr sz="4000">
                <a:solidFill>
                  <a:srgbClr val="1464BE"/>
                </a:solidFill>
                <a:latin typeface="Georgia Bold"/>
                <a:ea typeface="Georgia Bold"/>
                <a:cs typeface="Georgia Bold"/>
                <a:sym typeface="Georgia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464BE"/>
                </a:solidFill>
              </a:rPr>
              <a:t>Challenges for policymakers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611187" y="1773410"/>
            <a:ext cx="8425310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719999" lvl="1" indent="-719999" defTabSz="912812">
              <a:spcBef>
                <a:spcPts val="1800"/>
              </a:spcBef>
              <a:buClr>
                <a:srgbClr val="1464BE"/>
              </a:buClr>
              <a:buSzPct val="100000"/>
              <a:buFont typeface="Arial"/>
              <a:buChar char="•"/>
            </a:pPr>
            <a:r>
              <a:rPr sz="3600">
                <a:latin typeface="Calibri"/>
                <a:ea typeface="Calibri"/>
                <a:cs typeface="Calibri"/>
                <a:sym typeface="Calibri"/>
              </a:rPr>
              <a:t>Funder-publisher-institution coordination and monitoring</a:t>
            </a:r>
          </a:p>
          <a:p>
            <a:pPr marL="719999" lvl="1" indent="-719999" defTabSz="912812">
              <a:spcBef>
                <a:spcPts val="1800"/>
              </a:spcBef>
              <a:buClr>
                <a:srgbClr val="1464BE"/>
              </a:buClr>
              <a:buSzPct val="100000"/>
              <a:buFont typeface="Arial"/>
              <a:buChar char="•"/>
            </a:pPr>
            <a:r>
              <a:rPr sz="3600">
                <a:latin typeface="Calibri"/>
                <a:ea typeface="Calibri"/>
                <a:cs typeface="Calibri"/>
                <a:sym typeface="Calibri"/>
              </a:rPr>
              <a:t>FAQs, further information, review</a:t>
            </a:r>
          </a:p>
          <a:p>
            <a:pPr marL="719999" lvl="1" indent="-719999" defTabSz="912812">
              <a:spcBef>
                <a:spcPts val="1800"/>
              </a:spcBef>
              <a:buClr>
                <a:srgbClr val="1464BE"/>
              </a:buClr>
              <a:buSzPct val="100000"/>
              <a:buFont typeface="Arial"/>
              <a:buChar char="•"/>
            </a:pPr>
            <a:r>
              <a:rPr sz="3600">
                <a:latin typeface="Calibri"/>
                <a:ea typeface="Calibri"/>
                <a:cs typeface="Calibri"/>
                <a:sym typeface="Calibri"/>
              </a:rPr>
              <a:t>Technical implementation (Jisc, publishers, funders)</a:t>
            </a:r>
          </a:p>
          <a:p>
            <a:pPr marL="719999" lvl="1" indent="-719999" defTabSz="912812">
              <a:spcBef>
                <a:spcPts val="1800"/>
              </a:spcBef>
              <a:buClr>
                <a:srgbClr val="1464BE"/>
              </a:buClr>
              <a:buSzPct val="100000"/>
              <a:buFont typeface="Arial"/>
              <a:buChar char="•"/>
            </a:pPr>
            <a:r>
              <a:rPr sz="3600">
                <a:latin typeface="Calibri"/>
                <a:ea typeface="Calibri"/>
                <a:cs typeface="Calibri"/>
                <a:sym typeface="Calibri"/>
              </a:rPr>
              <a:t>Monographs and OA Project</a:t>
            </a:r>
          </a:p>
          <a:p>
            <a:pPr marL="719999" lvl="1" indent="-719999" defTabSz="912812">
              <a:spcBef>
                <a:spcPts val="1800"/>
              </a:spcBef>
              <a:buClr>
                <a:srgbClr val="1464BE"/>
              </a:buClr>
              <a:buSzPct val="100000"/>
              <a:buFont typeface="Arial"/>
              <a:buChar char="•"/>
            </a:pPr>
            <a:r>
              <a:rPr sz="3600">
                <a:latin typeface="Calibri"/>
                <a:ea typeface="Calibri"/>
                <a:cs typeface="Calibri"/>
                <a:sym typeface="Calibri"/>
              </a:rPr>
              <a:t>Open Data</a:t>
            </a:r>
          </a:p>
        </p:txBody>
      </p:sp>
      <p:sp>
        <p:nvSpPr>
          <p:cNvPr id="139" name="Shape 139"/>
          <p:cNvSpPr/>
          <p:nvPr/>
        </p:nvSpPr>
        <p:spPr>
          <a:xfrm>
            <a:off x="467519" y="563710"/>
            <a:ext cx="820896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912812">
              <a:defRPr sz="4000">
                <a:solidFill>
                  <a:srgbClr val="1464BE"/>
                </a:solidFill>
                <a:latin typeface="Georgia Bold"/>
                <a:ea typeface="Georgia Bold"/>
                <a:cs typeface="Georgia Bold"/>
                <a:sym typeface="Georgia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464BE"/>
                </a:solidFill>
              </a:rPr>
              <a:t>Some further work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sse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423" y="4293096"/>
            <a:ext cx="1823889" cy="140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1279" y="5909901"/>
            <a:ext cx="4845142" cy="556937"/>
          </a:xfrm>
        </p:spPr>
        <p:txBody>
          <a:bodyPr/>
          <a:lstStyle/>
          <a:p>
            <a:r>
              <a:rPr lang="en-GB" sz="3400" b="1" dirty="0">
                <a:latin typeface="Calibri" panose="020F0502020204030204" pitchFamily="34" charset="0"/>
                <a:ea typeface="+mn-ea"/>
                <a:cs typeface="Calibri" pitchFamily="34" charset="0"/>
              </a:rPr>
              <a:t>Thomas</a:t>
            </a:r>
            <a:r>
              <a:rPr lang="en-GB" sz="3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Jefferson</a:t>
            </a:r>
            <a:endParaRPr lang="en-GB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073" y="1427492"/>
            <a:ext cx="7962281" cy="3246011"/>
          </a:xfrm>
        </p:spPr>
        <p:txBody>
          <a:bodyPr/>
          <a:lstStyle/>
          <a:p>
            <a:r>
              <a:rPr lang="en-GB" sz="4000" dirty="0" smtClean="0">
                <a:solidFill>
                  <a:srgbClr val="1464BE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			He </a:t>
            </a:r>
            <a:r>
              <a:rPr lang="en-GB" sz="4000" dirty="0">
                <a:solidFill>
                  <a:srgbClr val="1464BE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who receives an idea from me, receives instruction himself without lessening mine; as he who lights his taper at mine, receives light without darkening me.</a:t>
            </a:r>
          </a:p>
        </p:txBody>
      </p:sp>
      <p:pic>
        <p:nvPicPr>
          <p:cNvPr id="4" name="Picture 1" descr="asse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4" y="725396"/>
            <a:ext cx="1821656" cy="140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3672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11.jpg" descr="Title page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188912"/>
            <a:ext cx="9144000" cy="2176463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611187" y="3357562"/>
            <a:ext cx="7921626" cy="8636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5400"/>
              </a:lnSpc>
              <a:defRPr sz="4200">
                <a:solidFill>
                  <a:srgbClr val="1464BE"/>
                </a:solidFill>
                <a:latin typeface="Georgia Bold"/>
                <a:ea typeface="Georgia Bold"/>
                <a:cs typeface="Georgia Bold"/>
                <a:sym typeface="Georgia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1464BE"/>
                </a:solidFill>
              </a:rPr>
              <a:t>Thank you for listening</a:t>
            </a:r>
          </a:p>
        </p:txBody>
      </p:sp>
      <p:sp>
        <p:nvSpPr>
          <p:cNvPr id="145" name="Shape 145"/>
          <p:cNvSpPr/>
          <p:nvPr/>
        </p:nvSpPr>
        <p:spPr>
          <a:xfrm>
            <a:off x="611187" y="4292600"/>
            <a:ext cx="792162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lnSpc>
                <a:spcPts val="2800"/>
              </a:lnSpc>
            </a:pPr>
            <a:r>
              <a:rPr lang="en-GB" sz="2400" dirty="0" err="1" smtClean="0">
                <a:latin typeface="Calibri"/>
                <a:ea typeface="Calibri"/>
                <a:cs typeface="Calibri"/>
                <a:sym typeface="Calibri"/>
                <a:hlinkClick r:id="rId3"/>
              </a:rPr>
              <a:t>s.hill</a:t>
            </a:r>
            <a:r>
              <a:rPr sz="2400" dirty="0" smtClean="0">
                <a:latin typeface="Calibri"/>
                <a:ea typeface="Calibri"/>
                <a:cs typeface="Calibri"/>
                <a:sym typeface="Calibri"/>
                <a:hlinkClick r:id="rId3"/>
              </a:rPr>
              <a:t>@</a:t>
            </a:r>
            <a:r>
              <a:rPr sz="2400" dirty="0" err="1" smtClean="0">
                <a:latin typeface="Calibri"/>
                <a:ea typeface="Calibri"/>
                <a:cs typeface="Calibri"/>
                <a:sym typeface="Calibri"/>
                <a:hlinkClick r:id="rId3"/>
              </a:rPr>
              <a:t>hefce.ac.uk</a:t>
            </a:r>
            <a:endParaRPr lang="en-GB" sz="24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ts val="2800"/>
              </a:lnSpc>
            </a:pPr>
            <a:r>
              <a:rPr lang="en-GB" sz="2400" dirty="0" smtClean="0">
                <a:latin typeface="Calibri"/>
                <a:ea typeface="Calibri"/>
                <a:cs typeface="Calibri"/>
                <a:sym typeface="Calibri"/>
              </a:rPr>
              <a:t>@</a:t>
            </a:r>
            <a:r>
              <a:rPr lang="en-GB" sz="2400" dirty="0" err="1" smtClean="0">
                <a:latin typeface="Calibri"/>
                <a:ea typeface="Calibri"/>
                <a:cs typeface="Calibri"/>
                <a:sym typeface="Calibri"/>
              </a:rPr>
              <a:t>stevenhill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ts val="2800"/>
              </a:lnSpc>
            </a:pPr>
            <a:r>
              <a:rPr sz="2400" dirty="0" smtClean="0">
                <a:latin typeface="Calibri"/>
                <a:ea typeface="Calibri"/>
                <a:cs typeface="Calibri"/>
                <a:sym typeface="Calibri"/>
                <a:hlinkClick r:id="rId4"/>
              </a:rPr>
              <a:t>openaccess@hefce.ac.uk</a:t>
            </a:r>
            <a:r>
              <a:rPr lang="en-GB" sz="2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asse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653136"/>
            <a:ext cx="324123" cy="32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899591" y="2204864"/>
            <a:ext cx="7358065" cy="232172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912812">
              <a:lnSpc>
                <a:spcPts val="5400"/>
              </a:lnSpc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1464BE"/>
                </a:solidFill>
                <a:latin typeface="Georgia Bold"/>
                <a:ea typeface="Georgia Bold"/>
                <a:cs typeface="Georgia Bold"/>
                <a:sym typeface="Georgia Bold"/>
              </a:rPr>
              <a:t>Publicly funded research should be freely open to the public that paid for it.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467543" y="562446"/>
            <a:ext cx="8208962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912812">
              <a:defRPr sz="4000">
                <a:solidFill>
                  <a:srgbClr val="1464BE"/>
                </a:solidFill>
                <a:latin typeface="Georgia Bold"/>
                <a:ea typeface="Georgia Bold"/>
                <a:cs typeface="Georgia Bold"/>
                <a:sym typeface="Georgia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1464BE"/>
                </a:solidFill>
              </a:rPr>
              <a:t>The </a:t>
            </a:r>
            <a:r>
              <a:rPr lang="en-GB" sz="4000" dirty="0" smtClean="0">
                <a:solidFill>
                  <a:srgbClr val="1464BE"/>
                </a:solidFill>
              </a:rPr>
              <a:t>policy context</a:t>
            </a:r>
            <a:endParaRPr sz="4000" dirty="0">
              <a:solidFill>
                <a:srgbClr val="1464B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73323">
            <a:off x="3707904" y="1749189"/>
            <a:ext cx="5035476" cy="2876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71070">
            <a:off x="2339752" y="2334636"/>
            <a:ext cx="3000445" cy="4274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" name="image9.jpg" descr="http://keelepostgraduate.files.wordpress.com/2012/07/finch.jpg"/>
          <p:cNvPicPr/>
          <p:nvPr/>
        </p:nvPicPr>
        <p:blipFill>
          <a:blip r:embed="rId4" cstate="print">
            <a:extLst/>
          </a:blip>
          <a:srcRect l="29339" r="21836"/>
          <a:stretch>
            <a:fillRect/>
          </a:stretch>
        </p:blipFill>
        <p:spPr>
          <a:xfrm>
            <a:off x="395536" y="1628800"/>
            <a:ext cx="2139263" cy="2628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4283595" y="1772816"/>
            <a:ext cx="4392862" cy="4247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719999" lvl="1" indent="-719999" defTabSz="912812">
              <a:spcBef>
                <a:spcPts val="2400"/>
              </a:spcBef>
              <a:buClr>
                <a:srgbClr val="1464BE"/>
              </a:buClr>
              <a:buSzPct val="100000"/>
              <a:buFont typeface="Arial"/>
              <a:buChar char="•"/>
            </a:pPr>
            <a:r>
              <a:rPr sz="3600" dirty="0">
                <a:latin typeface="Calibri"/>
                <a:ea typeface="Calibri"/>
                <a:cs typeface="Calibri"/>
                <a:sym typeface="Calibri"/>
              </a:rPr>
              <a:t>Open research is excellent research</a:t>
            </a:r>
          </a:p>
          <a:p>
            <a:pPr marL="719999" lvl="1" indent="-719999" defTabSz="912812">
              <a:spcBef>
                <a:spcPts val="2400"/>
              </a:spcBef>
              <a:buClr>
                <a:srgbClr val="1464BE"/>
              </a:buClr>
              <a:buSzPct val="100000"/>
              <a:buFont typeface="Arial"/>
              <a:buChar char="•"/>
            </a:pPr>
            <a:r>
              <a:rPr sz="3600" dirty="0">
                <a:latin typeface="Calibri"/>
                <a:ea typeface="Calibri"/>
                <a:cs typeface="Calibri"/>
                <a:sym typeface="Calibri"/>
              </a:rPr>
              <a:t>Mandates are successful </a:t>
            </a:r>
          </a:p>
          <a:p>
            <a:pPr marL="719999" lvl="1" indent="-719999" defTabSz="912812">
              <a:spcBef>
                <a:spcPts val="2400"/>
              </a:spcBef>
              <a:buClr>
                <a:srgbClr val="1464BE"/>
              </a:buClr>
              <a:buSzPct val="100000"/>
              <a:buFont typeface="Arial"/>
              <a:buChar char="•"/>
            </a:pPr>
            <a:r>
              <a:rPr sz="3600" dirty="0" smtClean="0">
                <a:latin typeface="Calibri"/>
                <a:ea typeface="Calibri"/>
                <a:cs typeface="Calibri"/>
                <a:sym typeface="Calibri"/>
              </a:rPr>
              <a:t>£</a:t>
            </a:r>
            <a:r>
              <a:rPr lang="en-GB" sz="3600" dirty="0" smtClean="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sz="36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600" dirty="0">
                <a:latin typeface="Calibri"/>
                <a:ea typeface="Calibri"/>
                <a:cs typeface="Calibri"/>
                <a:sym typeface="Calibri"/>
              </a:rPr>
              <a:t>billion</a:t>
            </a:r>
          </a:p>
          <a:p>
            <a:pPr marL="359999" lvl="1" indent="-359999" defTabSz="912812">
              <a:spcBef>
                <a:spcPts val="2400"/>
              </a:spcBef>
            </a:pPr>
            <a:endParaRPr sz="3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467493" y="563710"/>
            <a:ext cx="820896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912812">
              <a:defRPr sz="4000">
                <a:solidFill>
                  <a:srgbClr val="1464BE"/>
                </a:solidFill>
                <a:latin typeface="Georgia Bold"/>
                <a:ea typeface="Georgia Bold"/>
                <a:cs typeface="Georgia Bold"/>
                <a:sym typeface="Georgia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464BE"/>
                </a:solidFill>
              </a:rPr>
              <a:t>And now the REF</a:t>
            </a:r>
          </a:p>
        </p:txBody>
      </p:sp>
      <p:pic>
        <p:nvPicPr>
          <p:cNvPr id="110" name="image10.png"/>
          <p:cNvPicPr/>
          <p:nvPr/>
        </p:nvPicPr>
        <p:blipFill>
          <a:blip r:embed="rId2" cstate="print">
            <a:extLst/>
          </a:blip>
          <a:srcRect l="26129" t="8569" r="27656" b="9577"/>
          <a:stretch>
            <a:fillRect/>
          </a:stretch>
        </p:blipFill>
        <p:spPr>
          <a:xfrm>
            <a:off x="467171" y="1844824"/>
            <a:ext cx="3096718" cy="4387890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611187" y="1773410"/>
            <a:ext cx="7921626" cy="544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639999" lvl="1" indent="-639999" defTabSz="912812">
              <a:spcBef>
                <a:spcPts val="2400"/>
              </a:spcBef>
              <a:buClr>
                <a:srgbClr val="1464BE"/>
              </a:buClr>
              <a:buSzPct val="100000"/>
              <a:buFont typeface="Arial"/>
              <a:buChar char="•"/>
            </a:pPr>
            <a:r>
              <a:rPr sz="3200">
                <a:latin typeface="Calibri"/>
                <a:ea typeface="Calibri"/>
                <a:cs typeface="Calibri"/>
                <a:sym typeface="Calibri"/>
              </a:rPr>
              <a:t>Repositories are a tried and tested route to OA, a significant investment, and a national asset</a:t>
            </a:r>
          </a:p>
          <a:p>
            <a:pPr marL="639999" lvl="1" indent="-639999" defTabSz="912812">
              <a:spcBef>
                <a:spcPts val="2400"/>
              </a:spcBef>
              <a:buClr>
                <a:srgbClr val="1464BE"/>
              </a:buClr>
              <a:buSzPct val="100000"/>
              <a:buFont typeface="Arial"/>
              <a:buChar char="•"/>
            </a:pPr>
            <a:r>
              <a:rPr sz="3200">
                <a:latin typeface="Calibri"/>
                <a:ea typeface="Calibri"/>
                <a:cs typeface="Calibri"/>
                <a:sym typeface="Calibri"/>
              </a:rPr>
              <a:t>Author engagement must increase</a:t>
            </a:r>
          </a:p>
          <a:p>
            <a:pPr marL="639999" lvl="1" indent="-639999" defTabSz="912812">
              <a:spcBef>
                <a:spcPts val="2400"/>
              </a:spcBef>
              <a:buClr>
                <a:srgbClr val="1464BE"/>
              </a:buClr>
              <a:buSzPct val="100000"/>
              <a:buFont typeface="Arial"/>
              <a:buChar char="•"/>
            </a:pPr>
            <a:r>
              <a:rPr sz="3200">
                <a:latin typeface="Calibri"/>
                <a:ea typeface="Calibri"/>
                <a:cs typeface="Calibri"/>
                <a:sym typeface="Calibri"/>
              </a:rPr>
              <a:t>We must set reasonable and achievable goals, with flexibility (exceptions)</a:t>
            </a:r>
          </a:p>
          <a:p>
            <a:pPr marL="639999" lvl="1" indent="-639999" defTabSz="912812">
              <a:spcBef>
                <a:spcPts val="2400"/>
              </a:spcBef>
              <a:buClr>
                <a:srgbClr val="1464BE"/>
              </a:buClr>
              <a:buSzPct val="100000"/>
              <a:buFont typeface="Arial"/>
              <a:buChar char="•"/>
            </a:pPr>
            <a:r>
              <a:rPr sz="3200">
                <a:latin typeface="Calibri"/>
                <a:ea typeface="Calibri"/>
                <a:cs typeface="Calibri"/>
                <a:sym typeface="Calibri"/>
              </a:rPr>
              <a:t>We must set clear and straightforward rules</a:t>
            </a:r>
          </a:p>
        </p:txBody>
      </p:sp>
      <p:sp>
        <p:nvSpPr>
          <p:cNvPr id="113" name="Shape 113"/>
          <p:cNvSpPr/>
          <p:nvPr/>
        </p:nvSpPr>
        <p:spPr>
          <a:xfrm>
            <a:off x="467519" y="563710"/>
            <a:ext cx="820896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912812">
              <a:defRPr sz="4000">
                <a:solidFill>
                  <a:srgbClr val="1464BE"/>
                </a:solidFill>
                <a:latin typeface="Georgia Bold"/>
                <a:ea typeface="Georgia Bold"/>
                <a:cs typeface="Georgia Bold"/>
                <a:sym typeface="Georgia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1464BE"/>
                </a:solidFill>
              </a:rPr>
              <a:t>Our aims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31974" y="2544961"/>
            <a:ext cx="8278936" cy="1603995"/>
          </a:xfrm>
          <a:solidFill>
            <a:srgbClr val="FFFFFF"/>
          </a:solidFill>
        </p:spPr>
        <p:txBody>
          <a:bodyPr lIns="44645" tIns="44645" rIns="44645" bIns="44645" anchor="ctr"/>
          <a:lstStyle/>
          <a:p>
            <a:pPr defTabSz="298018"/>
            <a:r>
              <a:rPr lang="en-US" altLang="en-US" sz="4200" dirty="0" smtClean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Outputs submitted to a post-2014</a:t>
            </a:r>
            <a:br>
              <a:rPr lang="en-US" altLang="en-US" sz="4200" dirty="0" smtClean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</a:br>
            <a:r>
              <a:rPr lang="en-US" altLang="en-US" sz="4200" dirty="0" smtClean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REF should be “open access”.</a:t>
            </a:r>
            <a:endParaRPr lang="en-US" altLang="en-US" sz="1300" dirty="0" smtClean="0"/>
          </a:p>
        </p:txBody>
      </p:sp>
      <p:sp>
        <p:nvSpPr>
          <p:cNvPr id="11267" name="Rectangle 2"/>
          <p:cNvSpPr>
            <a:spLocks/>
          </p:cNvSpPr>
          <p:nvPr/>
        </p:nvSpPr>
        <p:spPr bwMode="auto">
          <a:xfrm>
            <a:off x="496714" y="825178"/>
            <a:ext cx="814945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defTabSz="91281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defTabSz="91281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defTabSz="91281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defTabSz="91281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defTabSz="91281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n-US" altLang="en-US" sz="4000" b="1" dirty="0">
                <a:solidFill>
                  <a:srgbClr val="1464BE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The core principle of the policy</a:t>
            </a:r>
            <a:endParaRPr lang="en-US" altLang="en-US" sz="1300" b="1" dirty="0"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9390" y="5889129"/>
            <a:ext cx="8370466" cy="827113"/>
            <a:chOff x="0" y="0"/>
            <a:chExt cx="11904664" cy="1176338"/>
          </a:xfrm>
        </p:grpSpPr>
        <p:pic>
          <p:nvPicPr>
            <p:cNvPr id="11269" name="Picture 4" descr="pasted-image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7326" y="0"/>
              <a:ext cx="2966928" cy="1176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70" name="Picture 5" descr="pasted-image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85"/>
            <a:stretch>
              <a:fillRect/>
            </a:stretch>
          </p:blipFill>
          <p:spPr bwMode="auto">
            <a:xfrm>
              <a:off x="3274080" y="213733"/>
              <a:ext cx="2276428" cy="946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71" name="Picture 6" descr="pasted-image-1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0996" y="131090"/>
              <a:ext cx="2373668" cy="914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72" name="Picture 7" descr="pasted-image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2872"/>
              <a:ext cx="2908507" cy="96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429000"/>
          </a:xfrm>
          <a:solidFill>
            <a:srgbClr val="C1F4C0"/>
          </a:solidFill>
        </p:spPr>
        <p:txBody>
          <a:bodyPr lIns="44645" tIns="44645" rIns="44645" bIns="44645" anchor="ctr"/>
          <a:lstStyle/>
          <a:p>
            <a:pPr defTabSz="298018"/>
            <a:r>
              <a:rPr lang="en-US" altLang="en-US" sz="4200" dirty="0" smtClean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	    Minimum requirements</a:t>
            </a:r>
            <a:endParaRPr lang="en-US" altLang="en-US" sz="1300" dirty="0" smtClean="0"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117" y="3429000"/>
            <a:ext cx="9144000" cy="3429000"/>
            <a:chOff x="0" y="0"/>
            <a:chExt cx="13004800" cy="4876800"/>
          </a:xfrm>
        </p:grpSpPr>
        <p:sp>
          <p:nvSpPr>
            <p:cNvPr id="12294" name="Rectangle 3"/>
            <p:cNvSpPr>
              <a:spLocks/>
            </p:cNvSpPr>
            <p:nvPr/>
          </p:nvSpPr>
          <p:spPr bwMode="auto">
            <a:xfrm>
              <a:off x="0" y="0"/>
              <a:ext cx="13004800" cy="4876800"/>
            </a:xfrm>
            <a:prstGeom prst="rect">
              <a:avLst/>
            </a:prstGeom>
            <a:solidFill>
              <a:srgbClr val="C5DD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423863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defTabSz="423863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defTabSz="423863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defTabSz="423863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defTabSz="423863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42386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42386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42386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42386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/>
              <a:endParaRPr lang="en-US" altLang="en-US" sz="5100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endParaRPr>
            </a:p>
          </p:txBody>
        </p:sp>
        <p:sp>
          <p:nvSpPr>
            <p:cNvPr id="12295" name="Rectangle 4"/>
            <p:cNvSpPr>
              <a:spLocks/>
            </p:cNvSpPr>
            <p:nvPr/>
          </p:nvSpPr>
          <p:spPr bwMode="auto">
            <a:xfrm>
              <a:off x="0" y="1887599"/>
              <a:ext cx="13004800" cy="1101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3497" tIns="63497" rIns="63497" bIns="63497" anchor="ctr">
              <a:spAutoFit/>
            </a:bodyPr>
            <a:lstStyle>
              <a:lvl1pPr defTabSz="423863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defTabSz="423863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defTabSz="423863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defTabSz="423863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defTabSz="423863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42386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42386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42386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42386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/>
              <a:r>
                <a:rPr lang="en-US" altLang="en-US" sz="4200" dirty="0">
                  <a:latin typeface="Georgia" pitchFamily="18" charset="0"/>
                  <a:ea typeface="Georgia" pitchFamily="18" charset="0"/>
                  <a:cs typeface="Georgia" pitchFamily="18" charset="0"/>
                  <a:sym typeface="Georgia" pitchFamily="18" charset="0"/>
                </a:rPr>
                <a:t>     Extra credit</a:t>
              </a:r>
              <a:endParaRPr lang="en-US" altLang="en-US" sz="1300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endParaRPr>
            </a:p>
          </p:txBody>
        </p:sp>
      </p:grpSp>
      <p:pic>
        <p:nvPicPr>
          <p:cNvPr id="12292" name="Picture 5" descr="http://openclipart.org/image/300px/svg_to_png/6216/TrnsltLife_Carro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324" y="4032870"/>
            <a:ext cx="1841748" cy="200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http://openclipart.org/image/300px/svg_to_png/8299/Gerald_G_Baseball_ba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28" y="593685"/>
            <a:ext cx="1868537" cy="200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7" y="6598313"/>
            <a:ext cx="8140044" cy="264975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GB" sz="13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http://openclipart.org/image/300px/svg_to_png/8299/Gerald_G_Baseball_bat.png, http://openclipart.org/detail/6216/carrot-by-trnsltlife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611187" y="1773410"/>
            <a:ext cx="7921626" cy="591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639999" lvl="1" indent="-639999" defTabSz="912812">
              <a:spcBef>
                <a:spcPts val="2400"/>
              </a:spcBef>
              <a:buClr>
                <a:srgbClr val="1464BE"/>
              </a:buClr>
              <a:buSzPct val="100000"/>
              <a:buFont typeface="Arial"/>
              <a:buChar char="•"/>
            </a:pPr>
            <a:r>
              <a:rPr sz="3200">
                <a:latin typeface="Calibri"/>
                <a:ea typeface="Calibri"/>
                <a:cs typeface="Calibri"/>
                <a:sym typeface="Calibri"/>
              </a:rPr>
              <a:t>To be eligible for the next REF, journal articles and conference papers accepted after 1 April 2016 must be:</a:t>
            </a:r>
          </a:p>
          <a:p>
            <a:pPr marL="1473200" lvl="2" indent="-1016000" defTabSz="912812">
              <a:spcBef>
                <a:spcPts val="2400"/>
              </a:spcBef>
              <a:buClr>
                <a:srgbClr val="1464BE"/>
              </a:buClr>
              <a:buSzPct val="100000"/>
              <a:buFont typeface="Courier New"/>
              <a:buChar char="o"/>
            </a:pPr>
            <a:r>
              <a:rPr sz="3200">
                <a:latin typeface="Calibri"/>
                <a:ea typeface="Calibri"/>
                <a:cs typeface="Calibri"/>
                <a:sym typeface="Calibri"/>
              </a:rPr>
              <a:t>Deposited in a repository as the peer-reviewed manuscript (or better)</a:t>
            </a:r>
          </a:p>
          <a:p>
            <a:pPr marL="1473200" lvl="2" indent="-1016000" defTabSz="912812">
              <a:spcBef>
                <a:spcPts val="2400"/>
              </a:spcBef>
              <a:buClr>
                <a:srgbClr val="1464BE"/>
              </a:buClr>
              <a:buSzPct val="100000"/>
              <a:buFont typeface="Courier New"/>
              <a:buChar char="o"/>
            </a:pPr>
            <a:r>
              <a:rPr sz="3200">
                <a:latin typeface="Calibri"/>
                <a:ea typeface="Calibri"/>
                <a:cs typeface="Calibri"/>
                <a:sym typeface="Calibri"/>
              </a:rPr>
              <a:t>Made accessible for read and download after 12 months or 24 months</a:t>
            </a:r>
          </a:p>
          <a:p>
            <a:pPr marL="359999" lvl="1" indent="-359999" defTabSz="912812">
              <a:spcBef>
                <a:spcPts val="2400"/>
              </a:spcBef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467519" y="563710"/>
            <a:ext cx="820896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912812">
              <a:defRPr sz="4000">
                <a:solidFill>
                  <a:srgbClr val="1464BE"/>
                </a:solidFill>
                <a:latin typeface="Georgia Bold"/>
                <a:ea typeface="Georgia Bold"/>
                <a:cs typeface="Georgia Bold"/>
                <a:sym typeface="Georgia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464BE"/>
                </a:solidFill>
              </a:rPr>
              <a:t>The minimum requirements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-13883"/>
            <a:ext cx="7358063" cy="1714500"/>
          </a:xfrm>
        </p:spPr>
        <p:txBody>
          <a:bodyPr lIns="0" tIns="0" rIns="0" bIns="0" anchor="ctr"/>
          <a:lstStyle/>
          <a:p>
            <a:pPr defTabSz="641799"/>
            <a:r>
              <a:rPr lang="en-US" altLang="en-US" sz="4000" b="1" dirty="0" smtClean="0">
                <a:solidFill>
                  <a:srgbClr val="1464BE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Maximum embargoes</a:t>
            </a:r>
            <a:endParaRPr lang="en-US" altLang="en-US" sz="1300" b="1" dirty="0" smtClean="0"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02670" y="1946672"/>
            <a:ext cx="5473898" cy="4018359"/>
          </a:xfrm>
        </p:spPr>
        <p:txBody>
          <a:bodyPr lIns="0" tIns="0" rIns="0" bIns="0"/>
          <a:lstStyle/>
          <a:p>
            <a:pPr marL="253371" indent="-253371">
              <a:buFont typeface="Trebuchet MS" pitchFamily="34" charset="0"/>
              <a:buChar char="•"/>
            </a:pPr>
            <a:r>
              <a:rPr lang="en-US" altLang="en-US" sz="3400" b="1" dirty="0" smtClean="0">
                <a:latin typeface="Calibri" pitchFamily="34" charset="0"/>
                <a:cs typeface="Calibri" pitchFamily="34" charset="0"/>
                <a:sym typeface="Calibri" pitchFamily="34" charset="0"/>
              </a:rPr>
              <a:t>REF main panels A and B: </a:t>
            </a:r>
          </a:p>
          <a:p>
            <a:pPr marL="253371" indent="-253371">
              <a:spcBef>
                <a:spcPts val="1687"/>
              </a:spcBef>
            </a:pPr>
            <a:r>
              <a:rPr lang="en-US" altLang="en-US" sz="3400" b="1" dirty="0" smtClean="0">
                <a:latin typeface="Calibri" pitchFamily="34" charset="0"/>
                <a:cs typeface="Calibri" pitchFamily="34" charset="0"/>
                <a:sym typeface="Calibri" pitchFamily="34" charset="0"/>
              </a:rPr>
              <a:t>	</a:t>
            </a:r>
            <a:r>
              <a:rPr lang="en-US" altLang="en-US" sz="3400" dirty="0" smtClean="0">
                <a:latin typeface="Calibri" pitchFamily="34" charset="0"/>
                <a:cs typeface="Calibri" pitchFamily="34" charset="0"/>
                <a:sym typeface="Calibri" pitchFamily="34" charset="0"/>
              </a:rPr>
              <a:t>12 months</a:t>
            </a:r>
          </a:p>
          <a:p>
            <a:pPr marL="253371" indent="-253371">
              <a:buFont typeface="Trebuchet MS" pitchFamily="34" charset="0"/>
              <a:buChar char="•"/>
            </a:pPr>
            <a:r>
              <a:rPr lang="en-US" altLang="en-US" sz="3400" b="1" dirty="0" smtClean="0">
                <a:latin typeface="Calibri" pitchFamily="34" charset="0"/>
                <a:cs typeface="Calibri" pitchFamily="34" charset="0"/>
                <a:sym typeface="Calibri" pitchFamily="34" charset="0"/>
              </a:rPr>
              <a:t>REF main panels C and D: </a:t>
            </a:r>
          </a:p>
          <a:p>
            <a:pPr marL="253371" indent="-253371">
              <a:spcBef>
                <a:spcPts val="1687"/>
              </a:spcBef>
            </a:pPr>
            <a:r>
              <a:rPr lang="en-US" altLang="en-US" sz="3400" b="1" dirty="0" smtClean="0">
                <a:latin typeface="Calibri" pitchFamily="34" charset="0"/>
                <a:cs typeface="Calibri" pitchFamily="34" charset="0"/>
                <a:sym typeface="Calibri" pitchFamily="34" charset="0"/>
              </a:rPr>
              <a:t>	</a:t>
            </a:r>
            <a:r>
              <a:rPr lang="en-US" altLang="en-US" sz="3400" dirty="0" smtClean="0">
                <a:latin typeface="Calibri" pitchFamily="34" charset="0"/>
                <a:cs typeface="Calibri" pitchFamily="34" charset="0"/>
                <a:sym typeface="Calibri" pitchFamily="34" charset="0"/>
              </a:rPr>
              <a:t>24 months</a:t>
            </a:r>
            <a:endParaRPr lang="en-US" altLang="en-US" sz="1300" dirty="0" smtClean="0"/>
          </a:p>
        </p:txBody>
      </p:sp>
      <p:pic>
        <p:nvPicPr>
          <p:cNvPr id="15364" name="Picture 3" descr="http://upload.wikimedia.org/wikipedia/commons/8/8b/2010-07-20_Black_windup_alarm_clock_fac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61" y="1568277"/>
            <a:ext cx="3017118" cy="383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62255" y="2661"/>
            <a:ext cx="4986937" cy="264975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GB" sz="1300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http://en.wikipedia.org/wiki/File:2010-07-20_Black_windup_alarm_clock_face.jpg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19390" y="5889129"/>
            <a:ext cx="8370466" cy="827113"/>
            <a:chOff x="0" y="0"/>
            <a:chExt cx="11904664" cy="1176338"/>
          </a:xfrm>
        </p:grpSpPr>
        <p:pic>
          <p:nvPicPr>
            <p:cNvPr id="7" name="Picture 4" descr="pasted-image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7326" y="0"/>
              <a:ext cx="2966928" cy="1176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" name="Picture 5" descr="pasted-image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85"/>
            <a:stretch>
              <a:fillRect/>
            </a:stretch>
          </p:blipFill>
          <p:spPr bwMode="auto">
            <a:xfrm>
              <a:off x="3274080" y="213733"/>
              <a:ext cx="2276428" cy="946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" name="Picture 6" descr="pasted-image-1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0996" y="131090"/>
              <a:ext cx="2373668" cy="914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" name="Picture 7" descr="pasted-image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2872"/>
              <a:ext cx="2908507" cy="96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367</Words>
  <Application>Microsoft Office PowerPoint</Application>
  <PresentationFormat>On-screen Show (4:3)</PresentationFormat>
  <Paragraphs>68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</vt:lpstr>
      <vt:lpstr>Open access and the next REF</vt:lpstr>
      <vt:lpstr>Publicly funded research should be freely open to the public that paid for it.</vt:lpstr>
      <vt:lpstr>PowerPoint Presentation</vt:lpstr>
      <vt:lpstr>PowerPoint Presentation</vt:lpstr>
      <vt:lpstr>PowerPoint Presentation</vt:lpstr>
      <vt:lpstr>Outputs submitted to a post-2014 REF should be “open access”.</vt:lpstr>
      <vt:lpstr>     Minimum requirements</vt:lpstr>
      <vt:lpstr>PowerPoint Presentation</vt:lpstr>
      <vt:lpstr>Maximum embargoes</vt:lpstr>
      <vt:lpstr>Will publishers allow authors to deposit their papers in repositories?</vt:lpstr>
      <vt:lpstr>How many journal articles are published in venues with permissible embargoes?</vt:lpstr>
      <vt:lpstr>How many papers are being deposited today?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Thomas Jefferson</vt:lpstr>
      <vt:lpstr>Thank you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open-access REF: the whys and wherefores</dc:title>
  <dc:creator>tbs</dc:creator>
  <cp:lastModifiedBy>Pontika, Nancy</cp:lastModifiedBy>
  <cp:revision>23</cp:revision>
  <dcterms:modified xsi:type="dcterms:W3CDTF">2014-10-21T09:10:59Z</dcterms:modified>
</cp:coreProperties>
</file>